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Playfair Display"/>
      <p:regular r:id="rId23"/>
      <p:bold r:id="rId24"/>
      <p:italic r:id="rId25"/>
      <p:boldItalic r:id="rId26"/>
    </p:embeddedFont>
    <p:embeddedFont>
      <p:font typeface="PT Serif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layfairDisplay-bold.fntdata"/><Relationship Id="rId23" Type="http://schemas.openxmlformats.org/officeDocument/2006/relationships/font" Target="fonts/PlayfairDispl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layfairDisplay-boldItalic.fntdata"/><Relationship Id="rId25" Type="http://schemas.openxmlformats.org/officeDocument/2006/relationships/font" Target="fonts/PlayfairDisplay-italic.fntdata"/><Relationship Id="rId28" Type="http://schemas.openxmlformats.org/officeDocument/2006/relationships/font" Target="fonts/PTSerif-bold.fntdata"/><Relationship Id="rId27" Type="http://schemas.openxmlformats.org/officeDocument/2006/relationships/font" Target="fonts/PTSerif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TSerif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PTSerif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06af3009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06af3009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806af30091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806af30091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06af30091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06af30091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806af30091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806af30091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06af30091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06af30091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806af3009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806af3009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806af3009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806af3009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06af30091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06af30091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806af3009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806af3009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06af3009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06af3009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806af3009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806af3009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06af3009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06af3009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806af30091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806af30091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06af30091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06af30091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06af30091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806af30091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806af30091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806af30091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hyperlink" Target="http://drive.google.com/file/d/1vMBgu-lIPkanESSQbeAeXovLcQC89AuO/view" TargetMode="External"/><Relationship Id="rId5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3F3F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73850" y="330875"/>
            <a:ext cx="8520600" cy="111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  <a:latin typeface="PT Serif"/>
                <a:ea typeface="PT Serif"/>
                <a:cs typeface="PT Serif"/>
                <a:sym typeface="PT Serif"/>
              </a:rPr>
              <a:t>Presidential Speeche</a:t>
            </a:r>
            <a:r>
              <a:rPr lang="en">
                <a:solidFill>
                  <a:srgbClr val="0000FF"/>
                </a:solidFill>
                <a:latin typeface="PT Serif"/>
                <a:ea typeface="PT Serif"/>
                <a:cs typeface="PT Serif"/>
                <a:sym typeface="PT Serif"/>
              </a:rPr>
              <a:t>s</a:t>
            </a:r>
            <a:endParaRPr>
              <a:solidFill>
                <a:srgbClr val="0000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7605800" y="4088475"/>
            <a:ext cx="1452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FF"/>
                </a:solidFill>
                <a:latin typeface="PT Serif"/>
                <a:ea typeface="PT Serif"/>
                <a:cs typeface="PT Serif"/>
                <a:sym typeface="PT Serif"/>
              </a:rPr>
              <a:t>B</a:t>
            </a:r>
            <a:r>
              <a:rPr lang="en" sz="1400">
                <a:solidFill>
                  <a:srgbClr val="0000FF"/>
                </a:solidFill>
                <a:latin typeface="PT Serif"/>
                <a:ea typeface="PT Serif"/>
                <a:cs typeface="PT Serif"/>
                <a:sym typeface="PT Serif"/>
              </a:rPr>
              <a:t>y Nicole Semerano</a:t>
            </a:r>
            <a:endParaRPr sz="1400">
              <a:solidFill>
                <a:srgbClr val="0000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77825" y="2065600"/>
            <a:ext cx="8659200" cy="12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0000"/>
                </a:solidFill>
                <a:latin typeface="PT Serif"/>
                <a:ea typeface="PT Serif"/>
                <a:cs typeface="PT Serif"/>
                <a:sym typeface="PT Serif"/>
              </a:rPr>
              <a:t>1789															   2020</a:t>
            </a:r>
            <a:endParaRPr sz="3000">
              <a:solidFill>
                <a:srgbClr val="FF0000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5225" y="837300"/>
            <a:ext cx="6257825" cy="41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2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Speech Topics Over the Years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147" name="Google Shape;147;p22"/>
          <p:cNvPicPr preferRelativeResize="0"/>
          <p:nvPr/>
        </p:nvPicPr>
        <p:blipFill rotWithShape="1">
          <a:blip r:embed="rId4">
            <a:alphaModFix/>
          </a:blip>
          <a:srcRect b="0" l="2288" r="17986" t="8399"/>
          <a:stretch/>
        </p:blipFill>
        <p:spPr>
          <a:xfrm>
            <a:off x="-45525" y="1640400"/>
            <a:ext cx="9144000" cy="252149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/>
          <p:nvPr/>
        </p:nvSpPr>
        <p:spPr>
          <a:xfrm>
            <a:off x="109550" y="2576525"/>
            <a:ext cx="247500" cy="19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3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Speech Topics Over the Years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157" name="Google Shape;157;p23"/>
          <p:cNvPicPr preferRelativeResize="0"/>
          <p:nvPr/>
        </p:nvPicPr>
        <p:blipFill rotWithShape="1">
          <a:blip r:embed="rId4">
            <a:alphaModFix/>
          </a:blip>
          <a:srcRect b="0" l="2288" r="17986" t="8399"/>
          <a:stretch/>
        </p:blipFill>
        <p:spPr>
          <a:xfrm>
            <a:off x="-45525" y="1640400"/>
            <a:ext cx="9144000" cy="252149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/>
          <p:nvPr/>
        </p:nvSpPr>
        <p:spPr>
          <a:xfrm>
            <a:off x="3099825" y="2143125"/>
            <a:ext cx="315300" cy="2145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3"/>
          <p:cNvSpPr/>
          <p:nvPr/>
        </p:nvSpPr>
        <p:spPr>
          <a:xfrm>
            <a:off x="109550" y="2576525"/>
            <a:ext cx="247500" cy="19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4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Speech Topics Over the Years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168" name="Google Shape;168;p24"/>
          <p:cNvPicPr preferRelativeResize="0"/>
          <p:nvPr/>
        </p:nvPicPr>
        <p:blipFill rotWithShape="1">
          <a:blip r:embed="rId4">
            <a:alphaModFix/>
          </a:blip>
          <a:srcRect b="0" l="2288" r="17986" t="8399"/>
          <a:stretch/>
        </p:blipFill>
        <p:spPr>
          <a:xfrm>
            <a:off x="-45525" y="1649925"/>
            <a:ext cx="9144000" cy="252149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4"/>
          <p:cNvSpPr/>
          <p:nvPr/>
        </p:nvSpPr>
        <p:spPr>
          <a:xfrm>
            <a:off x="1961398" y="2562275"/>
            <a:ext cx="2567742" cy="223825"/>
          </a:xfrm>
          <a:custGeom>
            <a:rect b="b" l="l" r="r" t="t"/>
            <a:pathLst>
              <a:path extrusionOk="0" h="8953" w="80772">
                <a:moveTo>
                  <a:pt x="0" y="0"/>
                </a:moveTo>
                <a:lnTo>
                  <a:pt x="0" y="8953"/>
                </a:lnTo>
                <a:lnTo>
                  <a:pt x="80772" y="8953"/>
                </a:lnTo>
                <a:lnTo>
                  <a:pt x="80772" y="190"/>
                </a:ln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0" name="Google Shape;170;p24"/>
          <p:cNvSpPr/>
          <p:nvPr/>
        </p:nvSpPr>
        <p:spPr>
          <a:xfrm>
            <a:off x="109550" y="2576525"/>
            <a:ext cx="247500" cy="19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4"/>
          <p:cNvSpPr txBox="1"/>
          <p:nvPr/>
        </p:nvSpPr>
        <p:spPr>
          <a:xfrm>
            <a:off x="311700" y="3913000"/>
            <a:ext cx="8767800" cy="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1800s Politics</a:t>
            </a:r>
            <a:endParaRPr b="1" sz="160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mexico, treasury, treaty, amount, territory, duties, revenue, condition, bank</a:t>
            </a:r>
            <a:endParaRPr b="1" sz="160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5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Speech Topics Over the Years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180" name="Google Shape;180;p25"/>
          <p:cNvPicPr preferRelativeResize="0"/>
          <p:nvPr/>
        </p:nvPicPr>
        <p:blipFill rotWithShape="1">
          <a:blip r:embed="rId4">
            <a:alphaModFix/>
          </a:blip>
          <a:srcRect b="0" l="2288" r="17986" t="8399"/>
          <a:stretch/>
        </p:blipFill>
        <p:spPr>
          <a:xfrm>
            <a:off x="-45525" y="1640400"/>
            <a:ext cx="9144000" cy="252149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5"/>
          <p:cNvSpPr/>
          <p:nvPr/>
        </p:nvSpPr>
        <p:spPr>
          <a:xfrm>
            <a:off x="109550" y="2576525"/>
            <a:ext cx="247500" cy="19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5"/>
          <p:cNvSpPr/>
          <p:nvPr/>
        </p:nvSpPr>
        <p:spPr>
          <a:xfrm>
            <a:off x="6227075" y="3171825"/>
            <a:ext cx="315300" cy="2145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6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Speech Topics Over the Years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191" name="Google Shape;191;p26"/>
          <p:cNvPicPr preferRelativeResize="0"/>
          <p:nvPr/>
        </p:nvPicPr>
        <p:blipFill rotWithShape="1">
          <a:blip r:embed="rId4">
            <a:alphaModFix/>
          </a:blip>
          <a:srcRect b="0" l="2288" r="17986" t="8399"/>
          <a:stretch/>
        </p:blipFill>
        <p:spPr>
          <a:xfrm>
            <a:off x="-45525" y="1649925"/>
            <a:ext cx="9144000" cy="252149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6"/>
          <p:cNvSpPr/>
          <p:nvPr/>
        </p:nvSpPr>
        <p:spPr>
          <a:xfrm>
            <a:off x="6234125" y="2776550"/>
            <a:ext cx="2019300" cy="223825"/>
          </a:xfrm>
          <a:custGeom>
            <a:rect b="b" l="l" r="r" t="t"/>
            <a:pathLst>
              <a:path extrusionOk="0" h="8953" w="80772">
                <a:moveTo>
                  <a:pt x="0" y="0"/>
                </a:moveTo>
                <a:lnTo>
                  <a:pt x="0" y="8953"/>
                </a:lnTo>
                <a:lnTo>
                  <a:pt x="80772" y="8953"/>
                </a:lnTo>
                <a:lnTo>
                  <a:pt x="80772" y="190"/>
                </a:lnTo>
              </a:path>
            </a:pathLst>
          </a:custGeom>
          <a:noFill/>
          <a:ln cap="flat" cmpd="sng" w="381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3" name="Google Shape;193;p26"/>
          <p:cNvSpPr/>
          <p:nvPr/>
        </p:nvSpPr>
        <p:spPr>
          <a:xfrm>
            <a:off x="109550" y="2576525"/>
            <a:ext cx="247500" cy="195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5">
            <a:alphaModFix/>
          </a:blip>
          <a:srcRect b="0" l="0" r="13577" t="17931"/>
          <a:stretch/>
        </p:blipFill>
        <p:spPr>
          <a:xfrm>
            <a:off x="7442700" y="861350"/>
            <a:ext cx="1244650" cy="78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30920" y="842701"/>
            <a:ext cx="1468218" cy="825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3850" y="1418450"/>
            <a:ext cx="1827501" cy="2884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7"/>
          <p:cNvPicPr preferRelativeResize="0"/>
          <p:nvPr/>
        </p:nvPicPr>
        <p:blipFill rotWithShape="1">
          <a:blip r:embed="rId5">
            <a:alphaModFix/>
          </a:blip>
          <a:srcRect b="10429" l="0" r="72527" t="63085"/>
          <a:stretch/>
        </p:blipFill>
        <p:spPr>
          <a:xfrm>
            <a:off x="5225625" y="2134625"/>
            <a:ext cx="3106475" cy="14521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7"/>
          <p:cNvSpPr/>
          <p:nvPr/>
        </p:nvSpPr>
        <p:spPr>
          <a:xfrm>
            <a:off x="1466500" y="2185350"/>
            <a:ext cx="1725300" cy="1667700"/>
          </a:xfrm>
          <a:prstGeom prst="noSmoking">
            <a:avLst>
              <a:gd fmla="val 514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7"/>
          <p:cNvSpPr/>
          <p:nvPr/>
        </p:nvSpPr>
        <p:spPr>
          <a:xfrm>
            <a:off x="5724175" y="2080575"/>
            <a:ext cx="1725300" cy="1667700"/>
          </a:xfrm>
          <a:prstGeom prst="noSmoking">
            <a:avLst>
              <a:gd fmla="val 5157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7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Sentiment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8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Sentiment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216" name="Google Shape;216;p28" title="Screen Recording 2020-05-22 at 12.17.42 PM.mov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750" y="-517700"/>
            <a:ext cx="8238500" cy="617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3" name="Google Shape;22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9"/>
          <p:cNvSpPr txBox="1"/>
          <p:nvPr/>
        </p:nvSpPr>
        <p:spPr>
          <a:xfrm>
            <a:off x="4230325" y="1152475"/>
            <a:ext cx="4788300" cy="36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My feelings do not permit me to suspend the deep acknowledgment ... for the opportunities I have thence enjoyed of manifesting my inviolable attachment, by services faithful and persevering, though in usefulness unequal to my zeal.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highlight>
                  <a:srgbClr val="FFFFFF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-George Washington</a:t>
            </a:r>
            <a:endParaRPr sz="2200">
              <a:solidFill>
                <a:schemeClr val="dk1"/>
              </a:solidFill>
              <a:highlight>
                <a:srgbClr val="FFFFFF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25" name="Google Shape;225;p29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Farewell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226" name="Google Shape;22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550" y="920150"/>
            <a:ext cx="4125776" cy="4125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5775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Sources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417" y="1157100"/>
            <a:ext cx="7755172" cy="13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2925" y="3429000"/>
            <a:ext cx="1338150" cy="133815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1676850" y="2774250"/>
            <a:ext cx="57903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300">
                <a:solidFill>
                  <a:srgbClr val="0B295A"/>
                </a:solidFill>
                <a:latin typeface="Lato"/>
                <a:ea typeface="Lato"/>
                <a:cs typeface="Lato"/>
                <a:sym typeface="Lato"/>
              </a:rPr>
              <a:t>NLTK</a:t>
            </a:r>
            <a:endParaRPr b="1" sz="4300">
              <a:solidFill>
                <a:srgbClr val="0B295A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418175" y="2759925"/>
            <a:ext cx="2760000" cy="18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1018 speeches</a:t>
            </a:r>
            <a:endParaRPr sz="260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 txBox="1"/>
          <p:nvPr/>
        </p:nvSpPr>
        <p:spPr>
          <a:xfrm>
            <a:off x="5842975" y="2759925"/>
            <a:ext cx="3064200" cy="18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23.8 million words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1894975" y="1338525"/>
            <a:ext cx="57903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60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Data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311700" y="1449650"/>
            <a:ext cx="840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PT Serif"/>
                <a:ea typeface="PT Serif"/>
                <a:cs typeface="PT Serif"/>
                <a:sym typeface="PT Serif"/>
              </a:rPr>
              <a:t>Shortest				</a:t>
            </a:r>
            <a:endParaRPr sz="30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Washington's 2nd Inaugural Address -- 787</a:t>
            </a:r>
            <a:endParaRPr sz="22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PT Serif"/>
                <a:ea typeface="PT Serif"/>
                <a:cs typeface="PT Serif"/>
                <a:sym typeface="PT Serif"/>
              </a:rPr>
              <a:t>Longest</a:t>
            </a:r>
            <a:endParaRPr sz="3000"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T Serif"/>
                <a:ea typeface="PT Serif"/>
                <a:cs typeface="PT Serif"/>
                <a:sym typeface="PT Serif"/>
              </a:rPr>
              <a:t>Truman's State of the Union (1946) -- </a:t>
            </a:r>
            <a:r>
              <a:rPr lang="en" sz="22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169750</a:t>
            </a:r>
            <a:endParaRPr sz="2200"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51475"/>
            <a:ext cx="3066575" cy="172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8500" y="3486150"/>
            <a:ext cx="2095500" cy="165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158375" y="1152475"/>
            <a:ext cx="5790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layfair Display"/>
                <a:ea typeface="Playfair Display"/>
                <a:cs typeface="Playfair Display"/>
                <a:sym typeface="Playfair Display"/>
              </a:rPr>
              <a:t>Lyndon B. Johnson 71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layfair Display"/>
                <a:ea typeface="Playfair Display"/>
                <a:cs typeface="Playfair Display"/>
                <a:sym typeface="Playfair Display"/>
              </a:rPr>
              <a:t>Ronald Reagan 	 59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layfair Display"/>
                <a:ea typeface="Playfair Display"/>
                <a:cs typeface="Playfair Display"/>
                <a:sym typeface="Playfair Display"/>
              </a:rPr>
              <a:t>Barack Obama		 50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layfair Display"/>
                <a:ea typeface="Playfair Display"/>
                <a:cs typeface="Playfair Display"/>
                <a:sym typeface="Playfair Display"/>
              </a:rPr>
              <a:t>-------------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layfair Display"/>
                <a:ea typeface="Playfair Display"/>
                <a:cs typeface="Playfair Display"/>
                <a:sym typeface="Playfair Display"/>
              </a:rPr>
              <a:t>William Harrison 1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Playfair Display"/>
                <a:ea typeface="Playfair Display"/>
                <a:cs typeface="Playfair Display"/>
                <a:sym typeface="Playfair Display"/>
              </a:rPr>
              <a:t>James A. Garfield 1</a:t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4">
            <a:alphaModFix/>
          </a:blip>
          <a:srcRect b="0" l="0" r="0" t="74629"/>
          <a:stretch/>
        </p:blipFill>
        <p:spPr>
          <a:xfrm>
            <a:off x="5571575" y="2934701"/>
            <a:ext cx="3260725" cy="193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6"/>
          <p:cNvPicPr preferRelativeResize="0"/>
          <p:nvPr/>
        </p:nvPicPr>
        <p:blipFill rotWithShape="1">
          <a:blip r:embed="rId4">
            <a:alphaModFix/>
          </a:blip>
          <a:srcRect b="73518" l="0" r="0" t="0"/>
          <a:stretch/>
        </p:blipFill>
        <p:spPr>
          <a:xfrm>
            <a:off x="5571575" y="125450"/>
            <a:ext cx="3260725" cy="2014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9875" y="104775"/>
            <a:ext cx="2114575" cy="4933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311700" y="878525"/>
            <a:ext cx="8767800" cy="39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Domestic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department, commission, officers, commerce, court, conditions, attention, report, navy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Economy Part 1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tax, jobs, governor, percent, health, tonight, economy, cut, budget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Slavery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slavery, slave, missouri, nebraska, compromise, principle, slaves, bill, north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Economy Part 2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dollars, million, fiscal, expenditures, program, billion, economic, production, estimated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1800s Politics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mexico, treasury, treaty, amount, territory, duties, revenue, condition, bank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Encouragement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going,lot, really, got, look, ahead, something, dr, thing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Top Topics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 txBox="1"/>
          <p:nvPr/>
        </p:nvSpPr>
        <p:spPr>
          <a:xfrm>
            <a:off x="311700" y="878525"/>
            <a:ext cx="8767800" cy="39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Domestic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department, commission, officers, commerce, court, conditions, attention, report, navy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Economy Part 1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tax, jobs, governor, percent, health, tonight, economy, cut, budget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Slavery</a:t>
            </a:r>
            <a:endParaRPr b="1" sz="14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slavery</a:t>
            </a:r>
            <a:r>
              <a:rPr b="1" lang="en" sz="14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,</a:t>
            </a:r>
            <a:r>
              <a:rPr b="1" lang="en" sz="16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 slave</a:t>
            </a:r>
            <a:r>
              <a:rPr b="1" lang="en" sz="14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, missouri, nebraska, compromise, principle, </a:t>
            </a:r>
            <a:r>
              <a:rPr b="1" lang="en" sz="16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slaves</a:t>
            </a:r>
            <a:r>
              <a:rPr b="1" lang="en" sz="14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, bill, north</a:t>
            </a:r>
            <a:endParaRPr b="1" sz="14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Economy Part 2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dollars, million, fiscal, expenditures, program, billion, economic, production, estimated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1800s Politics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mexico, treasury, treaty, amount, territory, duties, revenue, condition, bank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Encouragement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going,lot, really, got, look, ahead, something, dr, thing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Top Topics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311700" y="878525"/>
            <a:ext cx="8767800" cy="39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Civil Service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examination, classified, commission, person, officer, examinations, rule, fitness, appointment, customs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Cold War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soviet, economic, nuclear, europe, vietnam, south, weapons, arms, east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20th Century Politics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senator, kennedy, going, dole, nixon, bill, vice, get, four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Panama Canal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panama, november, republic, colon, treaty, isthmus, department, canal, telegram, hay</a:t>
            </a:r>
            <a:endParaRPr b="1" sz="10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Top Topics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0"/>
          <p:cNvSpPr txBox="1"/>
          <p:nvPr/>
        </p:nvSpPr>
        <p:spPr>
          <a:xfrm>
            <a:off x="311700" y="878525"/>
            <a:ext cx="8767800" cy="39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Civil Service</a:t>
            </a:r>
            <a:endParaRPr b="1" sz="160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examination, classified, commission, person, officer, examinations, rule, fitness, appointment, customs</a:t>
            </a:r>
            <a:endParaRPr b="1" sz="15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Cold War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soviet, economic, nuclear, europe, vietnam, south, weapons, arms, east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20th Century Politics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senator, kennedy, going, dole, nixon, bill, vice, get, four</a:t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Panama Canal</a:t>
            </a:r>
            <a:endParaRPr b="1" sz="125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panama, november, republic, colon, treaty, isthmus, department, canal, telegram, hay</a:t>
            </a:r>
            <a:endParaRPr b="1" sz="10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0" y="0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Top Topics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 txBox="1"/>
          <p:nvPr/>
        </p:nvSpPr>
        <p:spPr>
          <a:xfrm>
            <a:off x="311700" y="1152475"/>
            <a:ext cx="4406700" cy="28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Democrat or Republican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Amendments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highlight>
                  <a:srgbClr val="FFFFFF"/>
                </a:highlight>
                <a:latin typeface="PT Serif"/>
                <a:ea typeface="PT Serif"/>
                <a:cs typeface="PT Serif"/>
                <a:sym typeface="PT Serif"/>
              </a:rPr>
              <a:t>World Wars</a:t>
            </a:r>
            <a:endParaRPr sz="3000">
              <a:solidFill>
                <a:schemeClr val="dk1"/>
              </a:solidFill>
              <a:highlight>
                <a:srgbClr val="FFFFFF"/>
              </a:highlight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0" y="-28075"/>
            <a:ext cx="9144000" cy="15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Surprises?</a:t>
            </a:r>
            <a:endParaRPr sz="48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30375" y="1799500"/>
            <a:ext cx="4406701" cy="29373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